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de-DE"/>
    </a:defPPr>
    <a:lvl1pPr marL="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2" y="237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7"/>
            <a:ext cx="8161020" cy="274404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1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6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53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8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006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8061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6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2" y="2865543"/>
            <a:ext cx="4242197" cy="119422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2" y="4059766"/>
            <a:ext cx="4242197" cy="73757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77279" y="2865543"/>
            <a:ext cx="4243863" cy="119422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77279" y="4059766"/>
            <a:ext cx="4243863" cy="73757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44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0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6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2" y="509695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3804" y="509696"/>
            <a:ext cx="5367338" cy="109258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62" y="2678856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69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1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7993" tIns="63997" rIns="127993" bIns="6399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127993" tIns="63997" rIns="127993" bIns="6399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6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6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6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5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79930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1279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6530" y="654562"/>
            <a:ext cx="4738126" cy="2837700"/>
          </a:xfrm>
          <a:prstGeom prst="rect">
            <a:avLst/>
          </a:prstGeom>
          <a:noFill/>
        </p:spPr>
        <p:txBody>
          <a:bodyPr wrap="square" lIns="127993" tIns="63997" rIns="127993" bIns="63997" rtlCol="0">
            <a:spAutoFit/>
          </a:bodyPr>
          <a:lstStyle/>
          <a:p>
            <a:r>
              <a:rPr lang="de-DE" altLang="de-DE" sz="4400" b="1" dirty="0">
                <a:latin typeface="Comic Sans MS" pitchFamily="66" charset="0"/>
              </a:rPr>
              <a:t>Lust </a:t>
            </a:r>
          </a:p>
          <a:p>
            <a:r>
              <a:rPr lang="de-DE" altLang="de-DE" sz="4400" b="1" dirty="0">
                <a:latin typeface="Comic Sans MS" pitchFamily="66" charset="0"/>
              </a:rPr>
              <a:t>auf </a:t>
            </a:r>
          </a:p>
          <a:p>
            <a:r>
              <a:rPr lang="de-DE" altLang="de-DE" sz="4400" b="1" dirty="0">
                <a:latin typeface="Comic Sans MS" pitchFamily="66" charset="0"/>
              </a:rPr>
              <a:t>eigenen </a:t>
            </a:r>
          </a:p>
          <a:p>
            <a:r>
              <a:rPr lang="de-DE" altLang="de-DE" sz="4400" b="1" dirty="0">
                <a:latin typeface="Comic Sans MS" pitchFamily="66" charset="0"/>
              </a:rPr>
              <a:t>  Honig?</a:t>
            </a:r>
          </a:p>
        </p:txBody>
      </p:sp>
      <p:pic>
        <p:nvPicPr>
          <p:cNvPr id="1026" name="Picture 2" descr="C:\Dokumente und Einstellungen\Alexander Titz\Eigene Dateien\Bilder BZV-Sulzbach-Rosenberg\200713 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54" y="561418"/>
            <a:ext cx="3945416" cy="295906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kumente und Einstellungen\Alexander Titz\Eigene Dateien\Bilder Vorträge\Logo 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61" y="561419"/>
            <a:ext cx="2520951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6530" y="3736504"/>
            <a:ext cx="8197741" cy="15696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de-DE" altLang="de-DE" sz="3200" b="1" dirty="0">
                <a:latin typeface="Comic Sans MS" pitchFamily="66" charset="0"/>
              </a:rPr>
              <a:t>Interessieren Sie </a:t>
            </a:r>
          </a:p>
          <a:p>
            <a:r>
              <a:rPr lang="de-DE" altLang="de-DE" sz="3200" b="1" dirty="0">
                <a:latin typeface="Comic Sans MS" pitchFamily="66" charset="0"/>
              </a:rPr>
              <a:t>sich für die Imkerei?</a:t>
            </a:r>
          </a:p>
          <a:p>
            <a:r>
              <a:rPr lang="de-DE" altLang="de-DE" sz="3200" b="1" dirty="0">
                <a:latin typeface="Comic Sans MS" pitchFamily="66" charset="0"/>
              </a:rPr>
              <a:t>Bei uns können Sie einsteigen!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68154" y="5536704"/>
            <a:ext cx="3897247" cy="414727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de-DE" altLang="de-DE" sz="1700" b="1" dirty="0">
                <a:latin typeface="Comic Sans MS" pitchFamily="66" charset="0"/>
              </a:rPr>
              <a:t>Bienen halten ist… </a:t>
            </a:r>
          </a:p>
          <a:p>
            <a:endParaRPr lang="de-DE" altLang="de-DE" sz="1700" b="1" dirty="0">
              <a:latin typeface="Comic Sans MS" pitchFamily="66" charset="0"/>
            </a:endParaRPr>
          </a:p>
          <a:p>
            <a:r>
              <a:rPr lang="de-DE" altLang="de-DE" sz="1700" dirty="0">
                <a:latin typeface="Comic Sans MS" pitchFamily="66" charset="0"/>
              </a:rPr>
              <a:t>   …spannende Natur vor der     </a:t>
            </a:r>
          </a:p>
          <a:p>
            <a:r>
              <a:rPr lang="de-DE" altLang="de-DE" sz="1700" dirty="0">
                <a:latin typeface="Comic Sans MS" pitchFamily="66" charset="0"/>
              </a:rPr>
              <a:t>      eigenen Haustür erleben</a:t>
            </a:r>
          </a:p>
          <a:p>
            <a:pPr>
              <a:lnSpc>
                <a:spcPct val="50000"/>
              </a:lnSpc>
            </a:pPr>
            <a:endParaRPr lang="de-DE" altLang="de-DE" sz="1700" dirty="0">
              <a:latin typeface="Comic Sans MS" pitchFamily="66" charset="0"/>
            </a:endParaRPr>
          </a:p>
          <a:p>
            <a:r>
              <a:rPr lang="de-DE" altLang="de-DE" sz="1700" dirty="0">
                <a:latin typeface="Comic Sans MS" pitchFamily="66" charset="0"/>
              </a:rPr>
              <a:t>   …praktischer Umweltschutz</a:t>
            </a:r>
          </a:p>
          <a:p>
            <a:pPr>
              <a:lnSpc>
                <a:spcPct val="50000"/>
              </a:lnSpc>
            </a:pPr>
            <a:endParaRPr lang="de-DE" altLang="de-DE" sz="1700" dirty="0">
              <a:latin typeface="Comic Sans MS" pitchFamily="66" charset="0"/>
            </a:endParaRPr>
          </a:p>
          <a:p>
            <a:r>
              <a:rPr lang="de-DE" altLang="de-DE" sz="1700" dirty="0">
                <a:latin typeface="Comic Sans MS" pitchFamily="66" charset="0"/>
              </a:rPr>
              <a:t>   …eine außergewöhnliche  </a:t>
            </a:r>
          </a:p>
          <a:p>
            <a:r>
              <a:rPr lang="de-DE" altLang="de-DE" sz="1700" dirty="0">
                <a:latin typeface="Comic Sans MS" pitchFamily="66" charset="0"/>
              </a:rPr>
              <a:t>      Freizeitbeschäftigung</a:t>
            </a:r>
          </a:p>
          <a:p>
            <a:pPr>
              <a:lnSpc>
                <a:spcPct val="50000"/>
              </a:lnSpc>
            </a:pPr>
            <a:endParaRPr lang="de-DE" altLang="de-DE" sz="1700" dirty="0">
              <a:latin typeface="Comic Sans MS" pitchFamily="66" charset="0"/>
            </a:endParaRPr>
          </a:p>
          <a:p>
            <a:r>
              <a:rPr lang="de-DE" altLang="de-DE" sz="1700" dirty="0">
                <a:latin typeface="Comic Sans MS" pitchFamily="66" charset="0"/>
              </a:rPr>
              <a:t>   …lecker, denn eigener Honig   </a:t>
            </a:r>
          </a:p>
          <a:p>
            <a:r>
              <a:rPr lang="de-DE" altLang="de-DE" sz="1700" dirty="0">
                <a:latin typeface="Comic Sans MS" pitchFamily="66" charset="0"/>
              </a:rPr>
              <a:t>      schmeckt am besten!</a:t>
            </a:r>
          </a:p>
          <a:p>
            <a:pPr>
              <a:lnSpc>
                <a:spcPct val="50000"/>
              </a:lnSpc>
            </a:pPr>
            <a:endParaRPr lang="de-DE" altLang="de-DE" sz="1700" dirty="0">
              <a:latin typeface="Comic Sans MS" pitchFamily="66" charset="0"/>
            </a:endParaRPr>
          </a:p>
          <a:p>
            <a:r>
              <a:rPr lang="de-DE" altLang="de-DE" sz="1700" dirty="0">
                <a:latin typeface="Comic Sans MS" pitchFamily="66" charset="0"/>
              </a:rPr>
              <a:t>   …ertragreich durch den </a:t>
            </a:r>
          </a:p>
          <a:p>
            <a:r>
              <a:rPr lang="de-DE" altLang="de-DE" sz="1700" dirty="0">
                <a:latin typeface="Comic Sans MS" pitchFamily="66" charset="0"/>
              </a:rPr>
              <a:t>      Verkauf von Honig und    </a:t>
            </a:r>
          </a:p>
          <a:p>
            <a:r>
              <a:rPr lang="de-DE" altLang="de-DE" sz="1700" dirty="0">
                <a:latin typeface="Comic Sans MS" pitchFamily="66" charset="0"/>
              </a:rPr>
              <a:t>      anderen Bienenprodukten </a:t>
            </a:r>
          </a:p>
          <a:p>
            <a:pPr>
              <a:lnSpc>
                <a:spcPct val="50000"/>
              </a:lnSpc>
            </a:pPr>
            <a:endParaRPr lang="de-DE" altLang="de-DE" sz="1700" dirty="0">
              <a:latin typeface="Comic Sans MS" pitchFamily="66" charset="0"/>
            </a:endParaRPr>
          </a:p>
          <a:p>
            <a:r>
              <a:rPr lang="de-DE" altLang="de-DE" sz="1700" dirty="0">
                <a:latin typeface="Comic Sans MS" pitchFamily="66" charset="0"/>
              </a:rPr>
              <a:t>   </a:t>
            </a:r>
            <a:r>
              <a:rPr lang="de-DE" altLang="de-DE" sz="1700" b="1" dirty="0">
                <a:latin typeface="Comic Sans MS" pitchFamily="66" charset="0"/>
              </a:rPr>
              <a:t>…einfacher als Sie denken!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40560" y="5536705"/>
            <a:ext cx="4608512" cy="52322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de-DE" altLang="de-DE" sz="2800" b="1" dirty="0">
                <a:solidFill>
                  <a:srgbClr val="CC0000"/>
                </a:solidFill>
                <a:latin typeface="Comic Sans MS" pitchFamily="66" charset="0"/>
              </a:rPr>
              <a:t>Was bieten wir Ihnen?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40561" y="6059924"/>
            <a:ext cx="4986807" cy="310083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700" dirty="0">
                <a:latin typeface="Comic Sans MS" pitchFamily="66" charset="0"/>
              </a:rPr>
              <a:t>eine umfassende moderne</a:t>
            </a:r>
            <a:r>
              <a:rPr lang="de-DE" altLang="de-DE" sz="1700" b="1" dirty="0">
                <a:latin typeface="Comic Sans MS" pitchFamily="66" charset="0"/>
              </a:rPr>
              <a:t> Einführung</a:t>
            </a:r>
            <a:r>
              <a:rPr lang="de-DE" altLang="de-DE" sz="1700" dirty="0">
                <a:latin typeface="Comic Sans MS" pitchFamily="66" charset="0"/>
              </a:rPr>
              <a:t> in die Imkerei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700" dirty="0">
                <a:latin typeface="Comic Sans MS" pitchFamily="66" charset="0"/>
              </a:rPr>
              <a:t>eine Führung durch das „Bienenjahr“ mit praktischen </a:t>
            </a:r>
            <a:r>
              <a:rPr lang="de-DE" altLang="de-DE" sz="1700" b="1" dirty="0">
                <a:latin typeface="Comic Sans MS" pitchFamily="66" charset="0"/>
              </a:rPr>
              <a:t>Vorführungen am Bienenstand</a:t>
            </a:r>
            <a:r>
              <a:rPr lang="de-DE" altLang="de-DE" sz="1700" dirty="0">
                <a:latin typeface="Comic Sans MS" pitchFamily="66" charset="0"/>
              </a:rPr>
              <a:t> von April bis November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700" dirty="0">
                <a:latin typeface="Comic Sans MS" pitchFamily="66" charset="0"/>
              </a:rPr>
              <a:t> die Möglichkeit zum Erwerb eines sanftmütigen Bienenvolkes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700" dirty="0">
                <a:latin typeface="Comic Sans MS" pitchFamily="66" charset="0"/>
              </a:rPr>
              <a:t> eine </a:t>
            </a:r>
            <a:r>
              <a:rPr lang="de-DE" altLang="de-DE" sz="1700" b="1" dirty="0">
                <a:latin typeface="Comic Sans MS" pitchFamily="66" charset="0"/>
              </a:rPr>
              <a:t>Abschlussbesprechung</a:t>
            </a:r>
            <a:r>
              <a:rPr lang="de-DE" altLang="de-DE" sz="1700" dirty="0">
                <a:latin typeface="Comic Sans MS" pitchFamily="66" charset="0"/>
              </a:rPr>
              <a:t> mit Erfahrungsaustausch und </a:t>
            </a:r>
            <a:r>
              <a:rPr lang="de-DE" altLang="de-DE" sz="1700" b="1" dirty="0">
                <a:latin typeface="Comic Sans MS" pitchFamily="66" charset="0"/>
              </a:rPr>
              <a:t>Urkundenvergabe </a:t>
            </a:r>
            <a:r>
              <a:rPr lang="de-DE" altLang="de-DE" sz="1700" dirty="0">
                <a:latin typeface="Comic Sans MS" pitchFamily="66" charset="0"/>
              </a:rPr>
              <a:t>an die „Nachwuchsimker“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52970" y="9371622"/>
            <a:ext cx="5441131" cy="52322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de-DE" altLang="de-DE" sz="2800" b="1" dirty="0">
                <a:solidFill>
                  <a:srgbClr val="CC0000"/>
                </a:solidFill>
                <a:latin typeface="Comic Sans MS" pitchFamily="66" charset="0"/>
              </a:rPr>
              <a:t>Wie kommen wir zusammen?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40560" y="9922521"/>
            <a:ext cx="4608512" cy="16619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defRPr/>
            </a:pPr>
            <a:r>
              <a:rPr lang="de-DE" sz="1700" dirty="0">
                <a:latin typeface="Comic Sans MS" pitchFamily="66" charset="0"/>
              </a:rPr>
              <a:t>Bitte melden Sie sich beim </a:t>
            </a:r>
          </a:p>
          <a:p>
            <a:pPr>
              <a:defRPr/>
            </a:pPr>
            <a:r>
              <a:rPr lang="de-DE" sz="1700" b="1" dirty="0">
                <a:latin typeface="Comic Sans MS" pitchFamily="66" charset="0"/>
              </a:rPr>
              <a:t>Imkerverein Musterhausen </a:t>
            </a:r>
          </a:p>
          <a:p>
            <a:pPr>
              <a:defRPr/>
            </a:pPr>
            <a:r>
              <a:rPr lang="de-DE" sz="1700" b="1" dirty="0">
                <a:latin typeface="Comic Sans MS" pitchFamily="66" charset="0"/>
              </a:rPr>
              <a:t>Ansprechpartner:</a:t>
            </a:r>
            <a:r>
              <a:rPr lang="de-DE" sz="1700" dirty="0">
                <a:latin typeface="Comic Sans MS" pitchFamily="66" charset="0"/>
              </a:rPr>
              <a:t> </a:t>
            </a:r>
            <a:br>
              <a:rPr lang="de-DE" sz="1700" dirty="0">
                <a:latin typeface="Comic Sans MS" pitchFamily="66" charset="0"/>
              </a:rPr>
            </a:br>
            <a:r>
              <a:rPr lang="de-DE" sz="1700" dirty="0">
                <a:latin typeface="Comic Sans MS" pitchFamily="66" charset="0"/>
              </a:rPr>
              <a:t>Mustermann, Telefon: </a:t>
            </a:r>
            <a:r>
              <a:rPr lang="de-DE" sz="1700">
                <a:latin typeface="Comic Sans MS" pitchFamily="66" charset="0"/>
              </a:rPr>
              <a:t>09663/123  </a:t>
            </a:r>
            <a:br>
              <a:rPr lang="de-DE" sz="1700">
                <a:latin typeface="Comic Sans MS" pitchFamily="66" charset="0"/>
              </a:rPr>
            </a:br>
            <a:r>
              <a:rPr lang="de-DE" sz="1700" b="1">
                <a:latin typeface="Comic Sans MS" pitchFamily="66" charset="0"/>
              </a:rPr>
              <a:t>Email</a:t>
            </a:r>
            <a:r>
              <a:rPr lang="de-DE" sz="1700" b="1" dirty="0">
                <a:latin typeface="Comic Sans MS" pitchFamily="66" charset="0"/>
              </a:rPr>
              <a:t>: </a:t>
            </a:r>
            <a:r>
              <a:rPr lang="de-DE" sz="1700" b="1" dirty="0" err="1">
                <a:latin typeface="Comic Sans MS" pitchFamily="66" charset="0"/>
              </a:rPr>
              <a:t>mustermann</a:t>
            </a:r>
            <a:r>
              <a:rPr lang="de-DE" sz="1700" b="1" dirty="0">
                <a:latin typeface="Comic Sans MS" pitchFamily="66" charset="0"/>
              </a:rPr>
              <a:t>@...</a:t>
            </a:r>
          </a:p>
          <a:p>
            <a:pPr>
              <a:defRPr/>
            </a:pPr>
            <a:r>
              <a:rPr lang="de-DE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Internet: www.musterverein.de</a:t>
            </a:r>
          </a:p>
        </p:txBody>
      </p:sp>
      <p:sp>
        <p:nvSpPr>
          <p:cNvPr id="13" name="Rechteck 12"/>
          <p:cNvSpPr/>
          <p:nvPr/>
        </p:nvSpPr>
        <p:spPr>
          <a:xfrm>
            <a:off x="727265" y="9773261"/>
            <a:ext cx="3419704" cy="193899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23" tIns="45712" rIns="91423" bIns="45712">
            <a:spAutoFit/>
          </a:bodyPr>
          <a:lstStyle/>
          <a:p>
            <a:pPr algn="ctr">
              <a:defRPr/>
            </a:pPr>
            <a:r>
              <a:rPr lang="de-DE" sz="2400" dirty="0">
                <a:latin typeface="Comic Sans MS" pitchFamily="66" charset="0"/>
              </a:rPr>
              <a:t>Wir helfen beim stichfreien Einstieg und betreuen Sie auf Ihrem Weg zum erfolgreichen Imker!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8154" y="11904385"/>
            <a:ext cx="8496943" cy="58477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de-DE" altLang="de-DE" sz="1600" dirty="0">
                <a:latin typeface="Comic Sans MS" pitchFamily="66" charset="0"/>
              </a:rPr>
              <a:t>Imkern auf Probe ist eine Initiative des Landesverbandes Bayerischer Imker e.V. in Zusammenarbeit mit den bayerischen Imkervereinen. </a:t>
            </a:r>
          </a:p>
        </p:txBody>
      </p:sp>
    </p:spTree>
    <p:extLst>
      <p:ext uri="{BB962C8B-B14F-4D97-AF65-F5344CB8AC3E}">
        <p14:creationId xmlns:p14="http://schemas.microsoft.com/office/powerpoint/2010/main" val="11525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A3 Papier (297x420 mm)</PresentationFormat>
  <Paragraphs>37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Eckard</dc:creator>
  <cp:lastModifiedBy>Alexander Titz</cp:lastModifiedBy>
  <cp:revision>18</cp:revision>
  <dcterms:modified xsi:type="dcterms:W3CDTF">2014-07-30T05:51:18Z</dcterms:modified>
</cp:coreProperties>
</file>